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70" r:id="rId4"/>
    <p:sldId id="271" r:id="rId5"/>
    <p:sldId id="272" r:id="rId6"/>
    <p:sldId id="273" r:id="rId7"/>
    <p:sldId id="274" r:id="rId8"/>
    <p:sldId id="286" r:id="rId9"/>
    <p:sldId id="285" r:id="rId10"/>
    <p:sldId id="263" r:id="rId11"/>
    <p:sldId id="275" r:id="rId12"/>
    <p:sldId id="260" r:id="rId13"/>
    <p:sldId id="259" r:id="rId14"/>
    <p:sldId id="262" r:id="rId15"/>
    <p:sldId id="266" r:id="rId16"/>
    <p:sldId id="276" r:id="rId17"/>
    <p:sldId id="278" r:id="rId18"/>
    <p:sldId id="279" r:id="rId19"/>
    <p:sldId id="277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>
      <p:cViewPr>
        <p:scale>
          <a:sx n="96" d="100"/>
          <a:sy n="96" d="100"/>
        </p:scale>
        <p:origin x="-13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dmin\Saved%20Games\Desktop\&#1046;&#1072;&#1085;&#1072;&#1088;&#1072;%20&#1057;&#1054;&#1064;%207\&#1054;&#1090;&#1095;&#1077;&#1090;%20&#1087;&#1088;&#1077;&#1076;&#1084;&#1077;&#1090;&#1085;&#1080;&#1082;&#1072;%20&#1091;&#1095;&#1080;&#1090;&#1077;&#1083;&#1103;%20&#1072;&#1085;&#1075;&#1083;&#1080;&#1081;&#1089;&#1082;&#1086;&#1075;&#1086;%20&#1103;&#1079;&#1099;&#1082;&#1072;%20&#1058;&#1080;&#1083;&#1077;&#1082;&#1073;&#1077;&#1082;&#1086;&#1074;&#1086;&#1081;%20&#1046;.&#1058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3а</c:v>
                </c:pt>
                <c:pt idx="1">
                  <c:v>5а</c:v>
                </c:pt>
                <c:pt idx="2">
                  <c:v>5б</c:v>
                </c:pt>
                <c:pt idx="3">
                  <c:v>5д</c:v>
                </c:pt>
                <c:pt idx="4">
                  <c:v>7а</c:v>
                </c:pt>
                <c:pt idx="5">
                  <c:v>8г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3а</c:v>
                </c:pt>
                <c:pt idx="1">
                  <c:v>5а</c:v>
                </c:pt>
                <c:pt idx="2">
                  <c:v>5б</c:v>
                </c:pt>
                <c:pt idx="3">
                  <c:v>5д</c:v>
                </c:pt>
                <c:pt idx="4">
                  <c:v>7а</c:v>
                </c:pt>
                <c:pt idx="5">
                  <c:v>8г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3а</c:v>
                </c:pt>
                <c:pt idx="1">
                  <c:v>5а</c:v>
                </c:pt>
                <c:pt idx="2">
                  <c:v>5б</c:v>
                </c:pt>
                <c:pt idx="3">
                  <c:v>5д</c:v>
                </c:pt>
                <c:pt idx="4">
                  <c:v>7а</c:v>
                </c:pt>
                <c:pt idx="5">
                  <c:v>8г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Sheet1!$D$3:$D$11</c:f>
              <c:numCache>
                <c:formatCode>General</c:formatCode>
                <c:ptCount val="9"/>
                <c:pt idx="0">
                  <c:v>8</c:v>
                </c:pt>
                <c:pt idx="1">
                  <c:v>13</c:v>
                </c:pt>
                <c:pt idx="2">
                  <c:v>11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9</c:v>
                </c:pt>
                <c:pt idx="7">
                  <c:v>14</c:v>
                </c:pt>
                <c:pt idx="8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3а</c:v>
                </c:pt>
                <c:pt idx="1">
                  <c:v>5а</c:v>
                </c:pt>
                <c:pt idx="2">
                  <c:v>5б</c:v>
                </c:pt>
                <c:pt idx="3">
                  <c:v>5д</c:v>
                </c:pt>
                <c:pt idx="4">
                  <c:v>7а</c:v>
                </c:pt>
                <c:pt idx="5">
                  <c:v>8г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Sheet1!$E$3:$E$11</c:f>
              <c:numCache>
                <c:formatCode>General</c:formatCode>
                <c:ptCount val="9"/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Качество знаний, 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3а</c:v>
                </c:pt>
                <c:pt idx="1">
                  <c:v>5а</c:v>
                </c:pt>
                <c:pt idx="2">
                  <c:v>5б</c:v>
                </c:pt>
                <c:pt idx="3">
                  <c:v>5д</c:v>
                </c:pt>
                <c:pt idx="4">
                  <c:v>7а</c:v>
                </c:pt>
                <c:pt idx="5">
                  <c:v>8г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Sheet1!$F$3:$F$11</c:f>
              <c:numCache>
                <c:formatCode>General</c:formatCode>
                <c:ptCount val="9"/>
                <c:pt idx="0">
                  <c:v>46.666666666666664</c:v>
                </c:pt>
                <c:pt idx="1">
                  <c:v>38.095238095238095</c:v>
                </c:pt>
                <c:pt idx="2">
                  <c:v>52.173913043478258</c:v>
                </c:pt>
                <c:pt idx="3">
                  <c:v>42.307692307692307</c:v>
                </c:pt>
                <c:pt idx="4">
                  <c:v>40.909090909090907</c:v>
                </c:pt>
                <c:pt idx="5">
                  <c:v>39.130434782608695</c:v>
                </c:pt>
                <c:pt idx="6">
                  <c:v>47.058823529411768</c:v>
                </c:pt>
                <c:pt idx="7">
                  <c:v>39.130434782608695</c:v>
                </c:pt>
                <c:pt idx="8">
                  <c:v>43.75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3а</c:v>
                </c:pt>
                <c:pt idx="1">
                  <c:v>5а</c:v>
                </c:pt>
                <c:pt idx="2">
                  <c:v>5б</c:v>
                </c:pt>
                <c:pt idx="3">
                  <c:v>5д</c:v>
                </c:pt>
                <c:pt idx="4">
                  <c:v>7а</c:v>
                </c:pt>
                <c:pt idx="5">
                  <c:v>8г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Sheet1!$G$3:$G$11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СОУ, 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Sheet1!$A$3:$A$11</c:f>
              <c:strCache>
                <c:ptCount val="9"/>
                <c:pt idx="0">
                  <c:v>3а</c:v>
                </c:pt>
                <c:pt idx="1">
                  <c:v>5а</c:v>
                </c:pt>
                <c:pt idx="2">
                  <c:v>5б</c:v>
                </c:pt>
                <c:pt idx="3">
                  <c:v>5д</c:v>
                </c:pt>
                <c:pt idx="4">
                  <c:v>7а</c:v>
                </c:pt>
                <c:pt idx="5">
                  <c:v>8г</c:v>
                </c:pt>
                <c:pt idx="6">
                  <c:v>9а</c:v>
                </c:pt>
                <c:pt idx="7">
                  <c:v>10а</c:v>
                </c:pt>
                <c:pt idx="8">
                  <c:v>11а</c:v>
                </c:pt>
              </c:strCache>
            </c:strRef>
          </c:cat>
          <c:val>
            <c:numRef>
              <c:f>Sheet1!$H$3:$H$11</c:f>
              <c:numCache>
                <c:formatCode>General</c:formatCode>
                <c:ptCount val="9"/>
                <c:pt idx="0">
                  <c:v>53.866666666666667</c:v>
                </c:pt>
                <c:pt idx="1">
                  <c:v>48.38095238095238</c:v>
                </c:pt>
                <c:pt idx="2">
                  <c:v>56.869565217391305</c:v>
                </c:pt>
                <c:pt idx="3">
                  <c:v>52</c:v>
                </c:pt>
                <c:pt idx="4">
                  <c:v>49.090909090909093</c:v>
                </c:pt>
                <c:pt idx="5">
                  <c:v>50.086956521739133</c:v>
                </c:pt>
                <c:pt idx="6">
                  <c:v>51.294117647058826</c:v>
                </c:pt>
                <c:pt idx="7">
                  <c:v>50.086956521739133</c:v>
                </c:pt>
                <c:pt idx="8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816064"/>
        <c:axId val="215817600"/>
      </c:barChart>
      <c:catAx>
        <c:axId val="2158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817600"/>
        <c:crosses val="autoZero"/>
        <c:auto val="1"/>
        <c:lblAlgn val="ctr"/>
        <c:lblOffset val="100"/>
        <c:noMultiLvlLbl val="0"/>
      </c:catAx>
      <c:valAx>
        <c:axId val="21581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81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57" y="609600"/>
            <a:ext cx="8614245" cy="112660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Моя анкета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</a:t>
            </a:r>
            <a:r>
              <a:rPr lang="ru-RU" b="1" i="1" dirty="0" err="1" smtClean="0">
                <a:solidFill>
                  <a:srgbClr val="002060"/>
                </a:solidFill>
              </a:rPr>
              <a:t>Тилекбекова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Жанара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Тилекбековна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9758" y="1898248"/>
            <a:ext cx="4271058" cy="4247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0815" y="1898248"/>
            <a:ext cx="4595150" cy="4247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quz-EC" b="1" i="1" dirty="0">
                <a:solidFill>
                  <a:srgbClr val="002060"/>
                </a:solidFill>
              </a:rPr>
              <a:t>Дата рождения : </a:t>
            </a:r>
            <a:r>
              <a:rPr lang="quz-EC" b="1" dirty="0">
                <a:solidFill>
                  <a:srgbClr val="002060"/>
                </a:solidFill>
              </a:rPr>
              <a:t>27.07.1990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quz-EC" b="1" dirty="0">
                <a:solidFill>
                  <a:srgbClr val="002060"/>
                </a:solidFill>
              </a:rPr>
              <a:t>Год окончания вуза, специальность по диплому: БГУ 2013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quz-EC" b="1" dirty="0">
                <a:solidFill>
                  <a:srgbClr val="002060"/>
                </a:solidFill>
              </a:rPr>
              <a:t>учитель английского языка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quz-EC" b="1" dirty="0">
                <a:solidFill>
                  <a:srgbClr val="002060"/>
                </a:solidFill>
              </a:rPr>
              <a:t>Общий стаж: </a:t>
            </a:r>
            <a:r>
              <a:rPr lang="ru-RU" b="1" dirty="0">
                <a:solidFill>
                  <a:srgbClr val="002060"/>
                </a:solidFill>
              </a:rPr>
              <a:t>8,5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quz-EC" b="1" dirty="0">
                <a:solidFill>
                  <a:srgbClr val="002060"/>
                </a:solidFill>
              </a:rPr>
              <a:t>Пед. стаж: 8,5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quz-EC" b="1" dirty="0">
                <a:solidFill>
                  <a:srgbClr val="002060"/>
                </a:solidFill>
              </a:rPr>
              <a:t>Курсы повышение квалификации : КАО 2019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quz-EC" b="1" dirty="0">
                <a:solidFill>
                  <a:srgbClr val="002060"/>
                </a:solidFill>
              </a:rPr>
              <a:t>Награды: Грамота </a:t>
            </a:r>
            <a:r>
              <a:rPr lang="quz-EC" b="1" dirty="0" smtClean="0">
                <a:solidFill>
                  <a:srgbClr val="002060"/>
                </a:solidFill>
              </a:rPr>
              <a:t>РЦО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46" y="2241095"/>
            <a:ext cx="2884170" cy="331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90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0942" y="474562"/>
            <a:ext cx="9132425" cy="5868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3" y="1099595"/>
            <a:ext cx="7685590" cy="4745620"/>
          </a:xfrm>
        </p:spPr>
      </p:pic>
    </p:spTree>
    <p:extLst>
      <p:ext uri="{BB962C8B-B14F-4D97-AF65-F5344CB8AC3E}">
        <p14:creationId xmlns:p14="http://schemas.microsoft.com/office/powerpoint/2010/main" val="1725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0861" y="497711"/>
            <a:ext cx="8900932" cy="5926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0" y="1076446"/>
            <a:ext cx="7604567" cy="4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64871"/>
            <a:ext cx="8596668" cy="282422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Цель работы: исследование, </a:t>
            </a:r>
            <a:r>
              <a:rPr lang="ru-RU" sz="1400" b="1" i="1" dirty="0" smtClean="0">
                <a:solidFill>
                  <a:schemeClr val="tx1"/>
                </a:solidFill>
              </a:rPr>
              <a:t>применение и выявление эффективности интерактивных методов в обучении иностранному языку.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Объект исследования: </a:t>
            </a:r>
            <a:r>
              <a:rPr lang="ru-RU" sz="1400" b="1" i="1" dirty="0" smtClean="0">
                <a:solidFill>
                  <a:schemeClr val="tx1"/>
                </a:solidFill>
              </a:rPr>
              <a:t>интерактивные методы обучения.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Предмет исследования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400" b="1" i="1" dirty="0" smtClean="0">
                <a:solidFill>
                  <a:schemeClr val="tx1"/>
                </a:solidFill>
              </a:rPr>
              <a:t>Использование интерактивных методов в преподавании английского языка в среднем этапе школы сделает иностранный язык более доступным и интересным, а также повысит мотивацию учеников к изучению английского языка.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Задачи исследования: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1. Систематизировать теоритический и практический опыт применения интерактивных методик в преподавании английскому языку на среднем этапе обучения.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2. проанализировать применение различных методик учителями СОШ№7.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3. на основе эксперимента выявить насколько эффективно применение интерактивных методов по сравнению с традиционными методиками.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>
                <a:solidFill>
                  <a:srgbClr val="002060"/>
                </a:solidFill>
              </a:rPr>
              <a:t/>
            </a:r>
            <a:br>
              <a:rPr lang="ru-RU" sz="1400" b="1" i="1" dirty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Направления самообразования: </a:t>
            </a:r>
            <a:r>
              <a:rPr lang="ru-RU" sz="1400" b="1" i="1" dirty="0" smtClean="0">
                <a:solidFill>
                  <a:schemeClr val="tx1"/>
                </a:solidFill>
              </a:rPr>
              <a:t>профессиональное, методическое.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Источники самообразования: </a:t>
            </a:r>
            <a:r>
              <a:rPr lang="ru-RU" sz="1400" b="1" i="1" dirty="0" smtClean="0">
                <a:solidFill>
                  <a:schemeClr val="tx1"/>
                </a:solidFill>
              </a:rPr>
              <a:t>журналы, семинары, конференции, курсы повышения квалификации, мастер-классы, уроки коллег, Интернет, общения с коллегами.</a:t>
            </a:r>
            <a:r>
              <a:rPr lang="ru-RU" sz="1400" i="1" dirty="0" smtClean="0">
                <a:solidFill>
                  <a:schemeClr val="tx1"/>
                </a:solidFill>
              </a:rPr>
              <a:t/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Срок работы над темой: </a:t>
            </a:r>
            <a:r>
              <a:rPr lang="ru-RU" sz="1400" b="1" i="1" dirty="0" smtClean="0">
                <a:solidFill>
                  <a:schemeClr val="tx1"/>
                </a:solidFill>
              </a:rPr>
              <a:t>5 лет</a:t>
            </a:r>
            <a:r>
              <a:rPr lang="ru-RU" sz="1400" i="1" dirty="0" smtClean="0">
                <a:solidFill>
                  <a:srgbClr val="002060"/>
                </a:solidFill>
              </a:rPr>
              <a:t/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Представление материала: </a:t>
            </a:r>
            <a:r>
              <a:rPr lang="ru-RU" sz="1400" b="1" i="1" dirty="0" smtClean="0">
                <a:solidFill>
                  <a:schemeClr val="tx1"/>
                </a:solidFill>
              </a:rPr>
              <a:t>открытие уроки, выступления из опыта работы на ШМО.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Результаты работы: </a:t>
            </a:r>
            <a:r>
              <a:rPr lang="ru-RU" sz="1400" b="1" i="1" dirty="0">
                <a:solidFill>
                  <a:schemeClr val="tx1"/>
                </a:solidFill>
              </a:rPr>
              <a:t>О</a:t>
            </a:r>
            <a:r>
              <a:rPr lang="ru-RU" sz="1400" b="1" i="1" dirty="0" smtClean="0">
                <a:solidFill>
                  <a:schemeClr val="tx1"/>
                </a:solidFill>
              </a:rPr>
              <a:t>бобщение работы по данной теме.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Ожидаемые результаты: </a:t>
            </a:r>
            <a:r>
              <a:rPr lang="ru-RU" sz="1400" b="1" i="1" dirty="0" smtClean="0">
                <a:solidFill>
                  <a:schemeClr val="tx1"/>
                </a:solidFill>
              </a:rPr>
              <a:t>Повышение успеваемости и уровня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обученности</a:t>
            </a:r>
            <a:r>
              <a:rPr lang="ru-RU" sz="1400" b="1" i="1" dirty="0" smtClean="0">
                <a:solidFill>
                  <a:schemeClr val="tx1"/>
                </a:solidFill>
              </a:rPr>
              <a:t>  учащихся, </a:t>
            </a:r>
            <a:r>
              <a:rPr lang="ru-RU" sz="1400" b="1" i="1" dirty="0">
                <a:solidFill>
                  <a:schemeClr val="tx1"/>
                </a:solidFill>
              </a:rPr>
              <a:t>д</a:t>
            </a:r>
            <a:r>
              <a:rPr lang="ru-RU" sz="1400" b="1" i="1" dirty="0" smtClean="0">
                <a:solidFill>
                  <a:schemeClr val="tx1"/>
                </a:solidFill>
              </a:rPr>
              <a:t>оклады, выступления на заседаниях ШМО.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 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0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587150"/>
              </p:ext>
            </p:extLst>
          </p:nvPr>
        </p:nvGraphicFramePr>
        <p:xfrm>
          <a:off x="677864" y="370392"/>
          <a:ext cx="7968427" cy="716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18"/>
                <a:gridCol w="2754067"/>
                <a:gridCol w="2656142"/>
              </a:tblGrid>
              <a:tr h="458687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2060"/>
                          </a:solidFill>
                        </a:rPr>
                        <a:t>Направления</a:t>
                      </a:r>
                      <a:endParaRPr lang="ru-RU" sz="14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2060"/>
                          </a:solidFill>
                        </a:rPr>
                        <a:t>Мероприятия </a:t>
                      </a:r>
                      <a:endParaRPr lang="ru-RU" sz="14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  <a:endParaRPr lang="ru-RU" sz="14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916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Профессиональное</a:t>
                      </a: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Психолого-педагогические</a:t>
                      </a: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</a:rPr>
                        <a:t>             </a:t>
                      </a:r>
                      <a:endParaRPr lang="ru-RU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Основательно изучить</a:t>
                      </a:r>
                      <a:r>
                        <a:rPr lang="ru-RU" sz="1400" baseline="0" dirty="0" smtClean="0"/>
                        <a:t> новые образовательные стандарты, уяснить их особенности.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Знакомиться с новыми  педагогическими технологиями через предметные издания и Интернет.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Повышать квалификации на курсах для учителей английского языка.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Разработать рабочие программы по своим предметам.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Пополнять кабинет карточками, наглядными пособиями.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1400" dirty="0" smtClean="0"/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1. Совершенствовать свои знания в области классической и современной психологии и педагогики.</a:t>
                      </a:r>
                    </a:p>
                    <a:p>
                      <a:pPr marL="228600" indent="-228600">
                        <a:buAutoNum type="arabicPeriod" startAt="2"/>
                      </a:pPr>
                      <a:r>
                        <a:rPr lang="ru-RU" sz="1400" baseline="0" dirty="0" smtClean="0"/>
                        <a:t>Проводить  психолого-                            педагогическую диагностику.</a:t>
                      </a:r>
                    </a:p>
                    <a:p>
                      <a:pPr marL="228600" indent="-228600">
                        <a:buAutoNum type="arabicPeriod" startAt="2"/>
                      </a:pPr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в течение года</a:t>
                      </a:r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в течение года</a:t>
                      </a:r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1</a:t>
                      </a:r>
                      <a:r>
                        <a:rPr lang="ru-RU" sz="1400" b="0" baseline="0" dirty="0" smtClean="0"/>
                        <a:t> раз в 5 лет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ежегодно</a:t>
                      </a:r>
                    </a:p>
                    <a:p>
                      <a:r>
                        <a:rPr lang="ru-RU" sz="1400" b="0" baseline="0" dirty="0" smtClean="0"/>
                        <a:t> 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 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 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9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545137"/>
              </p:ext>
            </p:extLst>
          </p:nvPr>
        </p:nvGraphicFramePr>
        <p:xfrm>
          <a:off x="677864" y="370392"/>
          <a:ext cx="7968427" cy="625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18"/>
                <a:gridCol w="2754067"/>
                <a:gridCol w="2656142"/>
              </a:tblGrid>
              <a:tr h="458687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2060"/>
                          </a:solidFill>
                        </a:rPr>
                        <a:t>Направления</a:t>
                      </a:r>
                      <a:endParaRPr lang="ru-RU" sz="14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2060"/>
                          </a:solidFill>
                        </a:rPr>
                        <a:t>Мероприятия </a:t>
                      </a:r>
                      <a:endParaRPr lang="ru-RU" sz="14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  <a:endParaRPr lang="ru-RU" sz="14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9164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1" i="1" dirty="0" smtClean="0">
                          <a:solidFill>
                            <a:srgbClr val="002060"/>
                          </a:solidFill>
                        </a:rPr>
                        <a:t>Методические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i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</a:rPr>
                        <a:t>Информационно- компьютерные технологии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         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400" baseline="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dirty="0" smtClean="0"/>
                        <a:t>Знакомиться с новыми формами, методами и приемами обучения.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</a:t>
                      </a:r>
                      <a:r>
                        <a:rPr lang="ru-RU" sz="1400" baseline="0" dirty="0" smtClean="0"/>
                        <a:t> Принимать участие конкурсах                творческих работ, олимпиадах.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3. Посещать уроки коллег и участвовать в обмене опытом.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4. Продолжить работу по созданию методической копилки лучших разработок уроков, интересных приемов и находок на уроке, сценариев внеклассных мероприятий. </a:t>
                      </a:r>
                    </a:p>
                    <a:p>
                      <a:pPr marL="0" indent="0">
                        <a:buNone/>
                      </a:pPr>
                      <a:endParaRPr lang="ru-RU" sz="140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dirty="0" smtClean="0"/>
                        <a:t>Изучать ИКТ и внедрять их в учебный процесс.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2. Сбор и анализ в Интернете           информацию по начальному обучению, педагогике и психологии.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 регулярно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</a:t>
                      </a:r>
                    </a:p>
                    <a:p>
                      <a:r>
                        <a:rPr lang="ru-RU" sz="1400" b="0" baseline="0" dirty="0" smtClean="0"/>
                        <a:t> 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 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в течение года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15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449975"/>
              </p:ext>
            </p:extLst>
          </p:nvPr>
        </p:nvGraphicFramePr>
        <p:xfrm>
          <a:off x="532435" y="312517"/>
          <a:ext cx="8669437" cy="6327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833"/>
                <a:gridCol w="2846330"/>
                <a:gridCol w="872749"/>
                <a:gridCol w="2496525"/>
              </a:tblGrid>
              <a:tr h="42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Этапы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Содержание работы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Сроки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Форма представления результатов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</a:tr>
              <a:tr h="1206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Диагностический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Анализ затруднений по теме самообразования.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Постановка проблемы.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Изучение литературы по проблеме, анализ имеющегося опыта.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Выступление на заседании ШМО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Изучение литературы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</a:tr>
              <a:tr h="1727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2060"/>
                          </a:solidFill>
                          <a:effectLst/>
                        </a:rPr>
                        <a:t>Прогностический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Определение целей и задач работы над темой самообразования.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Разработка системы мер, направленных на решение проблемы. 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Составление программы деятельности.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Прогнозирование результатов.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Выступление на заседании ШМО.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Определение уровня знаний учащихся.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</a:tr>
              <a:tr h="1553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</a:rPr>
                        <a:t>Практический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Внедрение метода проекта в образовательную практику. 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Формирование методического комплекса.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Отслеживание текущих и промежуточных результатов.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Корректировка работы.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5 лет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Обобщение опыта на заседании ШМО по теме самообразования.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Открытие уроки по теме самообразования.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Участие в олимпиадах, конкурсах, конференциях.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</a:tr>
              <a:tr h="685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2060"/>
                          </a:solidFill>
                          <a:effectLst/>
                        </a:rPr>
                        <a:t>              Обобщающий </a:t>
                      </a:r>
                      <a:endParaRPr lang="ru-RU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Подведение итогов.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Оформление результатов работы по теме.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Представление материалов.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Результаты работы над темой самообразования разместить на личном сайте.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31" marR="31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90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9066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Ожидаемые результаты: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21399"/>
            <a:ext cx="8596668" cy="452507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повышение успеваемости и уровня </a:t>
            </a:r>
            <a:r>
              <a:rPr lang="ru-RU" dirty="0" err="1" smtClean="0"/>
              <a:t>обученности</a:t>
            </a:r>
            <a:r>
              <a:rPr lang="ru-RU" dirty="0" smtClean="0"/>
              <a:t> учащихся, мотивации к изучению предмета;</a:t>
            </a:r>
          </a:p>
          <a:p>
            <a:r>
              <a:rPr lang="ru-RU" dirty="0"/>
              <a:t> </a:t>
            </a:r>
            <a:r>
              <a:rPr lang="ru-RU" dirty="0" smtClean="0"/>
              <a:t>  разработка дидактических материалов, тестов, наглядностей, создание электронного комплектов педагогических разработок с использованием интерактивных технологий:</a:t>
            </a:r>
          </a:p>
          <a:p>
            <a:r>
              <a:rPr lang="ru-RU" dirty="0"/>
              <a:t> </a:t>
            </a:r>
            <a:r>
              <a:rPr lang="ru-RU" dirty="0" smtClean="0"/>
              <a:t>  разработка и проведение открытых уроков, мастер-классов, обобщение опыта по исследуемой теме;</a:t>
            </a:r>
          </a:p>
          <a:p>
            <a:r>
              <a:rPr lang="ru-RU" dirty="0" smtClean="0"/>
              <a:t>  доклады, выступления на заседаниях ШМО, участие в конкурсах и конференциях с само обобщением опыта.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07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9367"/>
            <a:ext cx="8596668" cy="787079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             Фотографии моих открытых уроков по разным методикам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689" y="1076446"/>
            <a:ext cx="3125164" cy="220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19941" y="1076446"/>
            <a:ext cx="3212484" cy="220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4210" y="3307468"/>
            <a:ext cx="2801074" cy="165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29" y="4653023"/>
            <a:ext cx="3077524" cy="196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19941" y="4653024"/>
            <a:ext cx="3247837" cy="196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4" y="1124190"/>
            <a:ext cx="2892651" cy="2081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17" y="1177725"/>
            <a:ext cx="2892331" cy="2028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4" y="4747789"/>
            <a:ext cx="2892651" cy="1778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22" y="4849792"/>
            <a:ext cx="2963119" cy="1676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32" y="3402958"/>
            <a:ext cx="2717787" cy="13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0227" y="601884"/>
            <a:ext cx="3565003" cy="2118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83169" y="608260"/>
            <a:ext cx="3541853" cy="2125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2755451"/>
            <a:ext cx="2662177" cy="157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0226" y="4456253"/>
            <a:ext cx="3437681" cy="1928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8" y="755280"/>
            <a:ext cx="3310360" cy="1876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53" y="728387"/>
            <a:ext cx="3345084" cy="1903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60" y="2894260"/>
            <a:ext cx="2627455" cy="13463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8" y="4516465"/>
            <a:ext cx="3258656" cy="18078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81553" y="4379439"/>
            <a:ext cx="3443469" cy="2005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14" y="4456254"/>
            <a:ext cx="3235123" cy="18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89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2354" y="428263"/>
            <a:ext cx="2685327" cy="1909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29063" y="489027"/>
            <a:ext cx="2592729" cy="186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1318" y="4728249"/>
            <a:ext cx="3222822" cy="181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73717" y="2465403"/>
            <a:ext cx="4861367" cy="2135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Documents and Settings\User\Рабочий стол\сурот\27.jf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34" y="659756"/>
            <a:ext cx="2488565" cy="15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сурот\28.jf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445" y="659755"/>
            <a:ext cx="2321452" cy="157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сурот\30.jf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7681" y="4728249"/>
            <a:ext cx="2939970" cy="17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сурот\29.jf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5665" y="2398297"/>
            <a:ext cx="4514128" cy="21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67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6434" y="760929"/>
            <a:ext cx="7766936" cy="1646302"/>
          </a:xfrm>
        </p:spPr>
        <p:txBody>
          <a:bodyPr/>
          <a:lstStyle/>
          <a:p>
            <a:pPr algn="ctr"/>
            <a:r>
              <a:rPr lang="ru-RU" b="1" i="1" dirty="0" smtClean="0"/>
              <a:t>Тема по самообразованию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410" y="2916821"/>
            <a:ext cx="7815593" cy="343768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2060"/>
                </a:solidFill>
              </a:rPr>
              <a:t>«Использование интерактивных методов обучения на уроках английского языка»</a:t>
            </a:r>
          </a:p>
          <a:p>
            <a:pPr algn="l"/>
            <a:endParaRPr lang="ru-RU" sz="3600" b="1" i="1" dirty="0">
              <a:solidFill>
                <a:srgbClr val="002060"/>
              </a:solidFill>
            </a:endParaRP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</a:t>
            </a:r>
          </a:p>
          <a:p>
            <a:pPr algn="l"/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9920"/>
            <a:ext cx="8596668" cy="740779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                                      Творческие работы учеников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:\__\1f95198d-a709-4869-889c-77271f3ce5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5" y="954911"/>
            <a:ext cx="2442259" cy="144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__\ddc22bb4-d4f4-40f5-b7d4-8c0f95bb2df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43" y="868101"/>
            <a:ext cx="2430684" cy="144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__\8d84a719-4013-4c7d-a97c-d831a6963f5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72" y="4543060"/>
            <a:ext cx="2330130" cy="153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__\652bc335-b136-49cf-bd8b-4f9ac3bc062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44" y="2485938"/>
            <a:ext cx="2558005" cy="188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__\ad905bb3-e7b4-4932-8452-538f7a81180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9" y="4543060"/>
            <a:ext cx="2558005" cy="1579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99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:\__\a884575d-2310-40ce-91e3-3f480d6712d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1" y="498576"/>
            <a:ext cx="2730368" cy="152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анг13.jf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33" y="4317358"/>
            <a:ext cx="2804724" cy="177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анг11.jf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3" y="2326511"/>
            <a:ext cx="3090440" cy="17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анг15.jf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1" y="4317358"/>
            <a:ext cx="2996087" cy="188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анг17.jf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64" y="422481"/>
            <a:ext cx="2862597" cy="160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65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357" y="343383"/>
            <a:ext cx="8596668" cy="895109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Мониторинг качества знаний учащихся 3-11 классов по английскому языку за 2020-2021 учебный год 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8491" y="1469985"/>
            <a:ext cx="7755038" cy="4467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229037"/>
              </p:ext>
            </p:extLst>
          </p:nvPr>
        </p:nvGraphicFramePr>
        <p:xfrm>
          <a:off x="1875099" y="2022676"/>
          <a:ext cx="6273477" cy="332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37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44011" y="601884"/>
            <a:ext cx="8530542" cy="5868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99" y="1628173"/>
            <a:ext cx="5822066" cy="3835078"/>
          </a:xfrm>
        </p:spPr>
      </p:pic>
    </p:spTree>
    <p:extLst>
      <p:ext uri="{BB962C8B-B14F-4D97-AF65-F5344CB8AC3E}">
        <p14:creationId xmlns:p14="http://schemas.microsoft.com/office/powerpoint/2010/main" val="337175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1965" y="520862"/>
            <a:ext cx="8970379" cy="569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7" y="879676"/>
            <a:ext cx="7465671" cy="4734046"/>
          </a:xfrm>
        </p:spPr>
      </p:pic>
    </p:spTree>
    <p:extLst>
      <p:ext uri="{BB962C8B-B14F-4D97-AF65-F5344CB8AC3E}">
        <p14:creationId xmlns:p14="http://schemas.microsoft.com/office/powerpoint/2010/main" val="197911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67159" y="416689"/>
            <a:ext cx="8947231" cy="6007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0" y="995423"/>
            <a:ext cx="7477245" cy="4872941"/>
          </a:xfrm>
        </p:spPr>
      </p:pic>
    </p:spTree>
    <p:extLst>
      <p:ext uri="{BB962C8B-B14F-4D97-AF65-F5344CB8AC3E}">
        <p14:creationId xmlns:p14="http://schemas.microsoft.com/office/powerpoint/2010/main" val="51489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2435" y="578734"/>
            <a:ext cx="8866208" cy="575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8" y="960699"/>
            <a:ext cx="7060557" cy="5011837"/>
          </a:xfrm>
        </p:spPr>
      </p:pic>
    </p:spTree>
    <p:extLst>
      <p:ext uri="{BB962C8B-B14F-4D97-AF65-F5344CB8AC3E}">
        <p14:creationId xmlns:p14="http://schemas.microsoft.com/office/powerpoint/2010/main" val="370653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1964" y="462987"/>
            <a:ext cx="9086127" cy="5960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1076445"/>
            <a:ext cx="7859210" cy="48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8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49124" y="474562"/>
            <a:ext cx="8380071" cy="5926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00" y="717631"/>
            <a:ext cx="7446117" cy="51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486137"/>
            <a:ext cx="8333772" cy="569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8" y="766551"/>
            <a:ext cx="7817915" cy="51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3777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</TotalTime>
  <Words>504</Words>
  <Application>Microsoft Office PowerPoint</Application>
  <PresentationFormat>Произвольный</PresentationFormat>
  <Paragraphs>181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Грань</vt:lpstr>
      <vt:lpstr>                            Моя анкета          Тилекбекова Жанара Тилекбековна </vt:lpstr>
      <vt:lpstr>Тема по самообразованию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работы: исследование, применение и выявление эффективности интерактивных методов в обучении иностранному языку. Объект исследования: интерактивные методы обучения. Предмет исследования: Использование интерактивных методов в преподавании английского языка в среднем этапе школы сделает иностранный язык более доступным и интересным, а также повысит мотивацию учеников к изучению английского языка.   Задачи исследования: 1. Систематизировать теоритический и практический опыт применения интерактивных методик в преподавании английскому языку на среднем этапе обучения. 2. проанализировать применение различных методик учителями СОШ№7. 3. на основе эксперимента выявить насколько эффективно применение интерактивных методов по сравнению с традиционными методиками.  Направления самообразования: профессиональное, методическое. Источники самообразования: журналы, семинары, конференции, курсы повышения квалификации, мастер-классы, уроки коллег, Интернет, общения с коллегами. Срок работы над темой: 5 лет Представление материала: открытие уроки, выступления из опыта работы на ШМО. Результаты работы: Обобщение работы по данной теме. Ожидаемые результаты: Повышение успеваемости и уровня обученности  учащихся, доклады, выступления на заседаниях ШМО.    </vt:lpstr>
      <vt:lpstr>Презентация PowerPoint</vt:lpstr>
      <vt:lpstr>Презентация PowerPoint</vt:lpstr>
      <vt:lpstr>Презентация PowerPoint</vt:lpstr>
      <vt:lpstr>                 Ожидаемые результаты:</vt:lpstr>
      <vt:lpstr>             Фотографии моих открытых уроков по разным методикам </vt:lpstr>
      <vt:lpstr>Презентация PowerPoint</vt:lpstr>
      <vt:lpstr>Презентация PowerPoint</vt:lpstr>
      <vt:lpstr>                                      Творческие работы учеников </vt:lpstr>
      <vt:lpstr>Презентация PowerPoint</vt:lpstr>
      <vt:lpstr>Мониторинг качества знаний учащихся 3-11 классов по английскому языку за 2020-2021 учебный год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по самообразованию</dc:title>
  <dc:creator>bakytmergeshov@outlook.com</dc:creator>
  <cp:lastModifiedBy>Пользователь Windows</cp:lastModifiedBy>
  <cp:revision>42</cp:revision>
  <dcterms:created xsi:type="dcterms:W3CDTF">2022-02-11T19:17:49Z</dcterms:created>
  <dcterms:modified xsi:type="dcterms:W3CDTF">2022-02-21T04:33:11Z</dcterms:modified>
</cp:coreProperties>
</file>